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1074" y="4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206289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135023"/>
            <a:ext cx="7477601" cy="2499598"/>
          </a:xfrm>
          <a:prstGeom prst="rect">
            <a:avLst/>
          </a:prstGeom>
          <a:noFill/>
          <a:ln/>
        </p:spPr>
        <p:txBody>
          <a:bodyPr wrap="square" rtlCol="0" anchor="t"/>
          <a:lstStyle/>
          <a:p>
            <a:pPr marL="0" indent="0">
              <a:lnSpc>
                <a:spcPts val="6561"/>
              </a:lnSpc>
              <a:buNone/>
            </a:pPr>
            <a:r>
              <a:rPr lang="en-US" sz="5249" b="1" dirty="0">
                <a:solidFill>
                  <a:srgbClr val="101014"/>
                </a:solidFill>
                <a:latin typeface="Playfair Display" pitchFamily="34" charset="0"/>
                <a:ea typeface="Playfair Display" pitchFamily="34" charset="-122"/>
                <a:cs typeface="Playfair Display" pitchFamily="34" charset="-120"/>
              </a:rPr>
              <a:t>Creating a Dynamic Website for Social Enhance</a:t>
            </a:r>
            <a:endParaRPr lang="en-US" sz="5249" dirty="0"/>
          </a:p>
        </p:txBody>
      </p:sp>
      <p:sp>
        <p:nvSpPr>
          <p:cNvPr id="6" name="Text 3"/>
          <p:cNvSpPr/>
          <p:nvPr/>
        </p:nvSpPr>
        <p:spPr>
          <a:xfrm>
            <a:off x="833199" y="3967877"/>
            <a:ext cx="7477601" cy="2487811"/>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This project is centered around developing a captivating and interactive website for Social Enhance, a forward-thinking company driving transformation in the digital landscape. Specializing in cutting-edge solutions, Social Enhance aims to elevate online experiences, amplify digital presence, and harness the power of social media and technology to enhance brand visibility, connect communities, and drive meaningful engagement.</a:t>
            </a:r>
            <a:endParaRPr lang="en-US" sz="1750" dirty="0"/>
          </a:p>
        </p:txBody>
      </p:sp>
      <p:pic>
        <p:nvPicPr>
          <p:cNvPr id="11" name="Picture 10"/>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295287"/>
            <a:ext cx="7477601" cy="1388745"/>
          </a:xfrm>
          <a:prstGeom prst="rect">
            <a:avLst/>
          </a:prstGeom>
          <a:noFill/>
          <a:ln/>
        </p:spPr>
        <p:txBody>
          <a:bodyPr wrap="squar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Dynamic Transformation: Amplifying Digital Presence</a:t>
            </a:r>
            <a:endParaRPr lang="en-US" sz="4374" dirty="0"/>
          </a:p>
        </p:txBody>
      </p:sp>
      <p:sp>
        <p:nvSpPr>
          <p:cNvPr id="6" name="Text 3"/>
          <p:cNvSpPr/>
          <p:nvPr/>
        </p:nvSpPr>
        <p:spPr>
          <a:xfrm>
            <a:off x="833199" y="4264938"/>
            <a:ext cx="7477601" cy="1421606"/>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Social Enhance's commitment to pushing the boundaries of social and digital enhancement paves the way for dynamic transformation, ensuring an amplified digital presence and impactful engagement with the target audience.</a:t>
            </a:r>
            <a:endParaRPr lang="en-US" sz="175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18886" y="558641"/>
            <a:ext cx="9450229" cy="1268730"/>
          </a:xfrm>
          <a:prstGeom prst="rect">
            <a:avLst/>
          </a:prstGeom>
          <a:noFill/>
          <a:ln/>
        </p:spPr>
        <p:txBody>
          <a:bodyPr wrap="square" rtlCol="0" anchor="t"/>
          <a:lstStyle/>
          <a:p>
            <a:pPr marL="0" indent="0">
              <a:lnSpc>
                <a:spcPts val="4996"/>
              </a:lnSpc>
              <a:buNone/>
            </a:pPr>
            <a:r>
              <a:rPr lang="en-US" sz="3997" b="1" dirty="0">
                <a:solidFill>
                  <a:srgbClr val="101014"/>
                </a:solidFill>
                <a:latin typeface="Playfair Display" pitchFamily="34" charset="0"/>
                <a:ea typeface="Playfair Display" pitchFamily="34" charset="-122"/>
                <a:cs typeface="Playfair Display" pitchFamily="34" charset="-120"/>
              </a:rPr>
              <a:t>Mission: Reflecting the Ethos of Social Enhance</a:t>
            </a:r>
            <a:endParaRPr lang="en-US" sz="3997" dirty="0"/>
          </a:p>
        </p:txBody>
      </p:sp>
      <p:sp>
        <p:nvSpPr>
          <p:cNvPr id="6" name="Shape 3"/>
          <p:cNvSpPr/>
          <p:nvPr/>
        </p:nvSpPr>
        <p:spPr>
          <a:xfrm>
            <a:off x="4703088" y="2131814"/>
            <a:ext cx="40600" cy="5539026"/>
          </a:xfrm>
          <a:prstGeom prst="rect">
            <a:avLst/>
          </a:prstGeom>
          <a:solidFill>
            <a:srgbClr val="E4E4ED"/>
          </a:solidFill>
          <a:ln/>
        </p:spPr>
      </p:sp>
      <p:sp>
        <p:nvSpPr>
          <p:cNvPr id="7" name="Shape 4"/>
          <p:cNvSpPr/>
          <p:nvPr/>
        </p:nvSpPr>
        <p:spPr>
          <a:xfrm>
            <a:off x="4951690" y="2498467"/>
            <a:ext cx="710565" cy="40600"/>
          </a:xfrm>
          <a:prstGeom prst="rect">
            <a:avLst/>
          </a:prstGeom>
          <a:solidFill>
            <a:srgbClr val="E4E4ED"/>
          </a:solidFill>
          <a:ln/>
        </p:spPr>
      </p:sp>
      <p:sp>
        <p:nvSpPr>
          <p:cNvPr id="8" name="Shape 5"/>
          <p:cNvSpPr/>
          <p:nvPr/>
        </p:nvSpPr>
        <p:spPr>
          <a:xfrm>
            <a:off x="4494967" y="2290405"/>
            <a:ext cx="456724" cy="456724"/>
          </a:xfrm>
          <a:prstGeom prst="roundRect">
            <a:avLst>
              <a:gd name="adj" fmla="val 26671"/>
            </a:avLst>
          </a:prstGeom>
          <a:solidFill>
            <a:srgbClr val="E4E4ED"/>
          </a:solidFill>
          <a:ln/>
        </p:spPr>
      </p:sp>
      <p:sp>
        <p:nvSpPr>
          <p:cNvPr id="9" name="Text 6"/>
          <p:cNvSpPr/>
          <p:nvPr/>
        </p:nvSpPr>
        <p:spPr>
          <a:xfrm>
            <a:off x="4666178" y="2328386"/>
            <a:ext cx="114300" cy="380643"/>
          </a:xfrm>
          <a:prstGeom prst="rect">
            <a:avLst/>
          </a:prstGeom>
          <a:noFill/>
          <a:ln/>
        </p:spPr>
        <p:txBody>
          <a:bodyPr wrap="none" rtlCol="0" anchor="t"/>
          <a:lstStyle/>
          <a:p>
            <a:pPr marL="0" indent="0" algn="ctr">
              <a:lnSpc>
                <a:spcPts val="2997"/>
              </a:lnSpc>
              <a:buNone/>
            </a:pPr>
            <a:r>
              <a:rPr lang="en-US" sz="2398" b="1" dirty="0">
                <a:solidFill>
                  <a:srgbClr val="101014"/>
                </a:solidFill>
                <a:latin typeface="Playfair Display" pitchFamily="34" charset="0"/>
                <a:ea typeface="Playfair Display" pitchFamily="34" charset="-122"/>
                <a:cs typeface="Playfair Display" pitchFamily="34" charset="-120"/>
              </a:rPr>
              <a:t>1</a:t>
            </a:r>
            <a:endParaRPr lang="en-US" sz="2398" dirty="0"/>
          </a:p>
        </p:txBody>
      </p:sp>
      <p:sp>
        <p:nvSpPr>
          <p:cNvPr id="10" name="Text 7"/>
          <p:cNvSpPr/>
          <p:nvPr/>
        </p:nvSpPr>
        <p:spPr>
          <a:xfrm>
            <a:off x="5839897" y="2334816"/>
            <a:ext cx="2030135" cy="317063"/>
          </a:xfrm>
          <a:prstGeom prst="rect">
            <a:avLst/>
          </a:prstGeom>
          <a:noFill/>
          <a:ln/>
        </p:spPr>
        <p:txBody>
          <a:bodyPr wrap="none" rtlCol="0" anchor="t"/>
          <a:lstStyle/>
          <a:p>
            <a:pPr marL="0" indent="0" algn="l">
              <a:lnSpc>
                <a:spcPts val="2498"/>
              </a:lnSpc>
              <a:buNone/>
            </a:pPr>
            <a:r>
              <a:rPr lang="en-US" sz="1998" b="1" dirty="0">
                <a:solidFill>
                  <a:srgbClr val="101014"/>
                </a:solidFill>
                <a:latin typeface="Playfair Display" pitchFamily="34" charset="0"/>
                <a:ea typeface="Playfair Display" pitchFamily="34" charset="-122"/>
                <a:cs typeface="Playfair Display" pitchFamily="34" charset="-120"/>
              </a:rPr>
              <a:t>Clear Mission</a:t>
            </a:r>
            <a:endParaRPr lang="en-US" sz="1998" dirty="0"/>
          </a:p>
        </p:txBody>
      </p:sp>
      <p:sp>
        <p:nvSpPr>
          <p:cNvPr id="11" name="Text 8"/>
          <p:cNvSpPr/>
          <p:nvPr/>
        </p:nvSpPr>
        <p:spPr>
          <a:xfrm>
            <a:off x="5839897" y="2773680"/>
            <a:ext cx="8029218" cy="974408"/>
          </a:xfrm>
          <a:prstGeom prst="rect">
            <a:avLst/>
          </a:prstGeom>
          <a:noFill/>
          <a:ln/>
        </p:spPr>
        <p:txBody>
          <a:bodyPr wrap="square" rtlCol="0" anchor="t"/>
          <a:lstStyle/>
          <a:p>
            <a:pPr marL="0" indent="0" algn="l">
              <a:lnSpc>
                <a:spcPts val="2558"/>
              </a:lnSpc>
              <a:buNone/>
            </a:pPr>
            <a:r>
              <a:rPr lang="en-US" sz="1599" dirty="0">
                <a:solidFill>
                  <a:srgbClr val="39393C"/>
                </a:solidFill>
                <a:latin typeface="Open Sans" pitchFamily="34" charset="0"/>
                <a:ea typeface="Open Sans" pitchFamily="34" charset="-122"/>
                <a:cs typeface="Open Sans" pitchFamily="34" charset="-120"/>
              </a:rPr>
              <a:t>The mission is crystal clear: to craft a website that represents the core values of Social Enhance and provides an interactive platform for clients, partners, and visitors.</a:t>
            </a:r>
            <a:endParaRPr lang="en-US" sz="1599" dirty="0"/>
          </a:p>
        </p:txBody>
      </p:sp>
      <p:sp>
        <p:nvSpPr>
          <p:cNvPr id="12" name="Shape 9"/>
          <p:cNvSpPr/>
          <p:nvPr/>
        </p:nvSpPr>
        <p:spPr>
          <a:xfrm>
            <a:off x="4951690" y="4520744"/>
            <a:ext cx="710565" cy="40600"/>
          </a:xfrm>
          <a:prstGeom prst="rect">
            <a:avLst/>
          </a:prstGeom>
          <a:solidFill>
            <a:srgbClr val="E4E4ED"/>
          </a:solidFill>
          <a:ln/>
        </p:spPr>
      </p:sp>
      <p:sp>
        <p:nvSpPr>
          <p:cNvPr id="13" name="Shape 10"/>
          <p:cNvSpPr/>
          <p:nvPr/>
        </p:nvSpPr>
        <p:spPr>
          <a:xfrm>
            <a:off x="4494967" y="4312682"/>
            <a:ext cx="456724" cy="456724"/>
          </a:xfrm>
          <a:prstGeom prst="roundRect">
            <a:avLst>
              <a:gd name="adj" fmla="val 26671"/>
            </a:avLst>
          </a:prstGeom>
          <a:solidFill>
            <a:srgbClr val="E4E4ED"/>
          </a:solidFill>
          <a:ln/>
        </p:spPr>
      </p:sp>
      <p:sp>
        <p:nvSpPr>
          <p:cNvPr id="14" name="Text 11"/>
          <p:cNvSpPr/>
          <p:nvPr/>
        </p:nvSpPr>
        <p:spPr>
          <a:xfrm>
            <a:off x="4643318" y="4350663"/>
            <a:ext cx="160020" cy="380643"/>
          </a:xfrm>
          <a:prstGeom prst="rect">
            <a:avLst/>
          </a:prstGeom>
          <a:noFill/>
          <a:ln/>
        </p:spPr>
        <p:txBody>
          <a:bodyPr wrap="none" rtlCol="0" anchor="t"/>
          <a:lstStyle/>
          <a:p>
            <a:pPr marL="0" indent="0" algn="ctr">
              <a:lnSpc>
                <a:spcPts val="2997"/>
              </a:lnSpc>
              <a:buNone/>
            </a:pPr>
            <a:r>
              <a:rPr lang="en-US" sz="2398" b="1" dirty="0">
                <a:solidFill>
                  <a:srgbClr val="101014"/>
                </a:solidFill>
                <a:latin typeface="Playfair Display" pitchFamily="34" charset="0"/>
                <a:ea typeface="Playfair Display" pitchFamily="34" charset="-122"/>
                <a:cs typeface="Playfair Display" pitchFamily="34" charset="-120"/>
              </a:rPr>
              <a:t>2</a:t>
            </a:r>
            <a:endParaRPr lang="en-US" sz="2398" dirty="0"/>
          </a:p>
        </p:txBody>
      </p:sp>
      <p:sp>
        <p:nvSpPr>
          <p:cNvPr id="15" name="Text 12"/>
          <p:cNvSpPr/>
          <p:nvPr/>
        </p:nvSpPr>
        <p:spPr>
          <a:xfrm>
            <a:off x="5839897" y="4357092"/>
            <a:ext cx="2712720" cy="317063"/>
          </a:xfrm>
          <a:prstGeom prst="rect">
            <a:avLst/>
          </a:prstGeom>
          <a:noFill/>
          <a:ln/>
        </p:spPr>
        <p:txBody>
          <a:bodyPr wrap="none" rtlCol="0" anchor="t"/>
          <a:lstStyle/>
          <a:p>
            <a:pPr marL="0" indent="0" algn="l">
              <a:lnSpc>
                <a:spcPts val="2498"/>
              </a:lnSpc>
              <a:buNone/>
            </a:pPr>
            <a:r>
              <a:rPr lang="en-US" sz="1998" b="1" dirty="0">
                <a:solidFill>
                  <a:srgbClr val="101014"/>
                </a:solidFill>
                <a:latin typeface="Playfair Display" pitchFamily="34" charset="0"/>
                <a:ea typeface="Playfair Display" pitchFamily="34" charset="-122"/>
                <a:cs typeface="Playfair Display" pitchFamily="34" charset="-120"/>
              </a:rPr>
              <a:t>Showcasing Innovation</a:t>
            </a:r>
            <a:endParaRPr lang="en-US" sz="1998" dirty="0"/>
          </a:p>
        </p:txBody>
      </p:sp>
      <p:sp>
        <p:nvSpPr>
          <p:cNvPr id="16" name="Text 13"/>
          <p:cNvSpPr/>
          <p:nvPr/>
        </p:nvSpPr>
        <p:spPr>
          <a:xfrm>
            <a:off x="5839897" y="4795957"/>
            <a:ext cx="8029218" cy="974408"/>
          </a:xfrm>
          <a:prstGeom prst="rect">
            <a:avLst/>
          </a:prstGeom>
          <a:noFill/>
          <a:ln/>
        </p:spPr>
        <p:txBody>
          <a:bodyPr wrap="square" rtlCol="0" anchor="t"/>
          <a:lstStyle/>
          <a:p>
            <a:pPr marL="0" indent="0" algn="l">
              <a:lnSpc>
                <a:spcPts val="2558"/>
              </a:lnSpc>
              <a:buNone/>
            </a:pPr>
            <a:r>
              <a:rPr lang="en-US" sz="1599" dirty="0">
                <a:solidFill>
                  <a:srgbClr val="39393C"/>
                </a:solidFill>
                <a:latin typeface="Open Sans" pitchFamily="34" charset="0"/>
                <a:ea typeface="Open Sans" pitchFamily="34" charset="-122"/>
                <a:cs typeface="Open Sans" pitchFamily="34" charset="-120"/>
              </a:rPr>
              <a:t>The website will showcase the company's innovative services, technological expertise, and commitment to pushing the boundaries of social and digital enhancement.</a:t>
            </a:r>
            <a:endParaRPr lang="en-US" sz="1599" dirty="0"/>
          </a:p>
        </p:txBody>
      </p:sp>
      <p:sp>
        <p:nvSpPr>
          <p:cNvPr id="17" name="Shape 14"/>
          <p:cNvSpPr/>
          <p:nvPr/>
        </p:nvSpPr>
        <p:spPr>
          <a:xfrm>
            <a:off x="4951690" y="6543020"/>
            <a:ext cx="710565" cy="40600"/>
          </a:xfrm>
          <a:prstGeom prst="rect">
            <a:avLst/>
          </a:prstGeom>
          <a:solidFill>
            <a:srgbClr val="E4E4ED"/>
          </a:solidFill>
          <a:ln/>
        </p:spPr>
      </p:sp>
      <p:sp>
        <p:nvSpPr>
          <p:cNvPr id="18" name="Shape 15"/>
          <p:cNvSpPr/>
          <p:nvPr/>
        </p:nvSpPr>
        <p:spPr>
          <a:xfrm>
            <a:off x="4494967" y="6334958"/>
            <a:ext cx="456724" cy="456724"/>
          </a:xfrm>
          <a:prstGeom prst="roundRect">
            <a:avLst>
              <a:gd name="adj" fmla="val 26671"/>
            </a:avLst>
          </a:prstGeom>
          <a:solidFill>
            <a:srgbClr val="E4E4ED"/>
          </a:solidFill>
          <a:ln/>
        </p:spPr>
      </p:sp>
      <p:sp>
        <p:nvSpPr>
          <p:cNvPr id="19" name="Text 16"/>
          <p:cNvSpPr/>
          <p:nvPr/>
        </p:nvSpPr>
        <p:spPr>
          <a:xfrm>
            <a:off x="4647128" y="6372939"/>
            <a:ext cx="152400" cy="380643"/>
          </a:xfrm>
          <a:prstGeom prst="rect">
            <a:avLst/>
          </a:prstGeom>
          <a:noFill/>
          <a:ln/>
        </p:spPr>
        <p:txBody>
          <a:bodyPr wrap="none" rtlCol="0" anchor="t"/>
          <a:lstStyle/>
          <a:p>
            <a:pPr marL="0" indent="0" algn="ctr">
              <a:lnSpc>
                <a:spcPts val="2997"/>
              </a:lnSpc>
              <a:buNone/>
            </a:pPr>
            <a:r>
              <a:rPr lang="en-US" sz="2398" b="1" dirty="0">
                <a:solidFill>
                  <a:srgbClr val="101014"/>
                </a:solidFill>
                <a:latin typeface="Playfair Display" pitchFamily="34" charset="0"/>
                <a:ea typeface="Playfair Display" pitchFamily="34" charset="-122"/>
                <a:cs typeface="Playfair Display" pitchFamily="34" charset="-120"/>
              </a:rPr>
              <a:t>3</a:t>
            </a:r>
            <a:endParaRPr lang="en-US" sz="2398" dirty="0"/>
          </a:p>
        </p:txBody>
      </p:sp>
      <p:sp>
        <p:nvSpPr>
          <p:cNvPr id="20" name="Text 17"/>
          <p:cNvSpPr/>
          <p:nvPr/>
        </p:nvSpPr>
        <p:spPr>
          <a:xfrm>
            <a:off x="5839897" y="6379369"/>
            <a:ext cx="2030135" cy="317063"/>
          </a:xfrm>
          <a:prstGeom prst="rect">
            <a:avLst/>
          </a:prstGeom>
          <a:noFill/>
          <a:ln/>
        </p:spPr>
        <p:txBody>
          <a:bodyPr wrap="none" rtlCol="0" anchor="t"/>
          <a:lstStyle/>
          <a:p>
            <a:pPr marL="0" indent="0" algn="l">
              <a:lnSpc>
                <a:spcPts val="2498"/>
              </a:lnSpc>
              <a:buNone/>
            </a:pPr>
            <a:r>
              <a:rPr lang="en-US" sz="1998" b="1" dirty="0">
                <a:solidFill>
                  <a:srgbClr val="101014"/>
                </a:solidFill>
                <a:latin typeface="Playfair Display" pitchFamily="34" charset="0"/>
                <a:ea typeface="Playfair Display" pitchFamily="34" charset="-122"/>
                <a:cs typeface="Playfair Display" pitchFamily="34" charset="-120"/>
              </a:rPr>
              <a:t>Brand Visibility</a:t>
            </a:r>
            <a:endParaRPr lang="en-US" sz="1998" dirty="0"/>
          </a:p>
        </p:txBody>
      </p:sp>
      <p:sp>
        <p:nvSpPr>
          <p:cNvPr id="21" name="Text 18"/>
          <p:cNvSpPr/>
          <p:nvPr/>
        </p:nvSpPr>
        <p:spPr>
          <a:xfrm>
            <a:off x="5839897" y="6818233"/>
            <a:ext cx="8029218" cy="649605"/>
          </a:xfrm>
          <a:prstGeom prst="rect">
            <a:avLst/>
          </a:prstGeom>
          <a:noFill/>
          <a:ln/>
        </p:spPr>
        <p:txBody>
          <a:bodyPr wrap="square" rtlCol="0" anchor="t"/>
          <a:lstStyle/>
          <a:p>
            <a:pPr marL="0" indent="0" algn="l">
              <a:lnSpc>
                <a:spcPts val="2558"/>
              </a:lnSpc>
              <a:buNone/>
            </a:pPr>
            <a:r>
              <a:rPr lang="en-US" sz="1599" dirty="0">
                <a:solidFill>
                  <a:srgbClr val="39393C"/>
                </a:solidFill>
                <a:latin typeface="Open Sans" pitchFamily="34" charset="0"/>
                <a:ea typeface="Open Sans" pitchFamily="34" charset="-122"/>
                <a:cs typeface="Open Sans" pitchFamily="34" charset="-120"/>
              </a:rPr>
              <a:t>Emphasizing the website's role in enhancing brand visibility, connecting communities, and driving meaningful engagement for Social Enhance.</a:t>
            </a:r>
            <a:endParaRPr lang="en-US" sz="1599"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637997"/>
            <a:ext cx="9306401" cy="1388745"/>
          </a:xfrm>
          <a:prstGeom prst="rect">
            <a:avLst/>
          </a:prstGeom>
          <a:noFill/>
          <a:ln/>
        </p:spPr>
        <p:txBody>
          <a:bodyPr wrap="squar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User-Centric Design: Seamless Navigation &amp; Enjoyable Experience</a:t>
            </a:r>
            <a:endParaRPr lang="en-US" sz="4374" dirty="0"/>
          </a:p>
        </p:txBody>
      </p:sp>
      <p:sp>
        <p:nvSpPr>
          <p:cNvPr id="6" name="Shape 3"/>
          <p:cNvSpPr/>
          <p:nvPr/>
        </p:nvSpPr>
        <p:spPr>
          <a:xfrm>
            <a:off x="4490799" y="2873693"/>
            <a:ext cx="4542115" cy="2346365"/>
          </a:xfrm>
          <a:prstGeom prst="roundRect">
            <a:avLst>
              <a:gd name="adj" fmla="val 5682"/>
            </a:avLst>
          </a:prstGeom>
          <a:solidFill>
            <a:srgbClr val="E4E4ED"/>
          </a:solidFill>
          <a:ln/>
        </p:spPr>
      </p:sp>
      <p:sp>
        <p:nvSpPr>
          <p:cNvPr id="7" name="Text 4"/>
          <p:cNvSpPr/>
          <p:nvPr/>
        </p:nvSpPr>
        <p:spPr>
          <a:xfrm>
            <a:off x="4712970" y="3095863"/>
            <a:ext cx="260604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Seamless Navigation</a:t>
            </a:r>
            <a:endParaRPr lang="en-US" sz="2187" dirty="0"/>
          </a:p>
        </p:txBody>
      </p:sp>
      <p:sp>
        <p:nvSpPr>
          <p:cNvPr id="8" name="Text 5"/>
          <p:cNvSpPr/>
          <p:nvPr/>
        </p:nvSpPr>
        <p:spPr>
          <a:xfrm>
            <a:off x="4712970" y="3576280"/>
            <a:ext cx="4097774" cy="1421606"/>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The website prioritizes a user-friendly interface to ensure seamless navigation, making it easy for visitors to find the information they need.</a:t>
            </a:r>
            <a:endParaRPr lang="en-US" sz="1750" dirty="0"/>
          </a:p>
        </p:txBody>
      </p:sp>
      <p:sp>
        <p:nvSpPr>
          <p:cNvPr id="9" name="Shape 6"/>
          <p:cNvSpPr/>
          <p:nvPr/>
        </p:nvSpPr>
        <p:spPr>
          <a:xfrm>
            <a:off x="9255085" y="2873693"/>
            <a:ext cx="4542115" cy="2346365"/>
          </a:xfrm>
          <a:prstGeom prst="roundRect">
            <a:avLst>
              <a:gd name="adj" fmla="val 5682"/>
            </a:avLst>
          </a:prstGeom>
          <a:solidFill>
            <a:srgbClr val="E4E4ED"/>
          </a:solidFill>
          <a:ln/>
        </p:spPr>
      </p:sp>
      <p:sp>
        <p:nvSpPr>
          <p:cNvPr id="10" name="Text 7"/>
          <p:cNvSpPr/>
          <p:nvPr/>
        </p:nvSpPr>
        <p:spPr>
          <a:xfrm>
            <a:off x="9477256" y="3095863"/>
            <a:ext cx="274320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Enjoyable Experience</a:t>
            </a:r>
            <a:endParaRPr lang="en-US" sz="2187" dirty="0"/>
          </a:p>
        </p:txBody>
      </p:sp>
      <p:sp>
        <p:nvSpPr>
          <p:cNvPr id="11" name="Text 8"/>
          <p:cNvSpPr/>
          <p:nvPr/>
        </p:nvSpPr>
        <p:spPr>
          <a:xfrm>
            <a:off x="9477256" y="3576280"/>
            <a:ext cx="4097774" cy="1421606"/>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Focusing on creating an enjoyable and engaging experience for users, encouraging them to explore the website's offerings.</a:t>
            </a:r>
            <a:endParaRPr lang="en-US" sz="1750" dirty="0"/>
          </a:p>
        </p:txBody>
      </p:sp>
      <p:sp>
        <p:nvSpPr>
          <p:cNvPr id="12" name="Shape 9"/>
          <p:cNvSpPr/>
          <p:nvPr/>
        </p:nvSpPr>
        <p:spPr>
          <a:xfrm>
            <a:off x="4490799" y="5442228"/>
            <a:ext cx="9306401" cy="1635562"/>
          </a:xfrm>
          <a:prstGeom prst="roundRect">
            <a:avLst>
              <a:gd name="adj" fmla="val 8151"/>
            </a:avLst>
          </a:prstGeom>
          <a:solidFill>
            <a:srgbClr val="E4E4ED"/>
          </a:solidFill>
          <a:ln/>
        </p:spPr>
      </p:sp>
      <p:sp>
        <p:nvSpPr>
          <p:cNvPr id="13" name="Text 10"/>
          <p:cNvSpPr/>
          <p:nvPr/>
        </p:nvSpPr>
        <p:spPr>
          <a:xfrm>
            <a:off x="4712970" y="5664398"/>
            <a:ext cx="320040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Modern Design Elements</a:t>
            </a:r>
            <a:endParaRPr lang="en-US" sz="2187" dirty="0"/>
          </a:p>
        </p:txBody>
      </p:sp>
      <p:sp>
        <p:nvSpPr>
          <p:cNvPr id="14" name="Text 11"/>
          <p:cNvSpPr/>
          <p:nvPr/>
        </p:nvSpPr>
        <p:spPr>
          <a:xfrm>
            <a:off x="4712970" y="6144816"/>
            <a:ext cx="8862060" cy="710803"/>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Incorporating modern and visually captivating design elements that align with the brand identity of Social Enhance, enhancing the overall user experience.</a:t>
            </a:r>
            <a:endParaRPr lang="en-US" sz="17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821293"/>
            <a:ext cx="9306401" cy="2083118"/>
          </a:xfrm>
          <a:prstGeom prst="rect">
            <a:avLst/>
          </a:prstGeom>
          <a:noFill/>
          <a:ln/>
        </p:spPr>
        <p:txBody>
          <a:bodyPr wrap="squar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Informative Content: Comprehensive Information Delivery</a:t>
            </a:r>
            <a:endParaRPr lang="en-US" sz="4374" dirty="0"/>
          </a:p>
        </p:txBody>
      </p:sp>
      <p:sp>
        <p:nvSpPr>
          <p:cNvPr id="6" name="Shape 3"/>
          <p:cNvSpPr/>
          <p:nvPr/>
        </p:nvSpPr>
        <p:spPr>
          <a:xfrm>
            <a:off x="4490799" y="3411260"/>
            <a:ext cx="499943" cy="499943"/>
          </a:xfrm>
          <a:prstGeom prst="roundRect">
            <a:avLst>
              <a:gd name="adj" fmla="val 26667"/>
            </a:avLst>
          </a:prstGeom>
          <a:solidFill>
            <a:srgbClr val="E4E4ED"/>
          </a:solidFill>
          <a:ln/>
        </p:spPr>
      </p:sp>
      <p:sp>
        <p:nvSpPr>
          <p:cNvPr id="7" name="Text 4"/>
          <p:cNvSpPr/>
          <p:nvPr/>
        </p:nvSpPr>
        <p:spPr>
          <a:xfrm>
            <a:off x="4675942" y="3452932"/>
            <a:ext cx="129540" cy="416481"/>
          </a:xfrm>
          <a:prstGeom prst="rect">
            <a:avLst/>
          </a:prstGeom>
          <a:noFill/>
          <a:ln/>
        </p:spPr>
        <p:txBody>
          <a:bodyPr wrap="none" rtlCol="0" anchor="t"/>
          <a:lstStyle/>
          <a:p>
            <a:pPr marL="0" indent="0" algn="ctr">
              <a:lnSpc>
                <a:spcPts val="3281"/>
              </a:lnSpc>
              <a:buNone/>
            </a:pPr>
            <a:r>
              <a:rPr lang="en-US" sz="2624" b="1" dirty="0">
                <a:solidFill>
                  <a:srgbClr val="101014"/>
                </a:solidFill>
                <a:latin typeface="Playfair Display" pitchFamily="34" charset="0"/>
                <a:ea typeface="Playfair Display" pitchFamily="34" charset="-122"/>
                <a:cs typeface="Playfair Display" pitchFamily="34" charset="-120"/>
              </a:rPr>
              <a:t>1</a:t>
            </a:r>
            <a:endParaRPr lang="en-US" sz="2624" dirty="0"/>
          </a:p>
        </p:txBody>
      </p:sp>
      <p:sp>
        <p:nvSpPr>
          <p:cNvPr id="8" name="Text 5"/>
          <p:cNvSpPr/>
          <p:nvPr/>
        </p:nvSpPr>
        <p:spPr>
          <a:xfrm>
            <a:off x="5212913" y="3487579"/>
            <a:ext cx="2221944"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Detailed Services</a:t>
            </a:r>
            <a:endParaRPr lang="en-US" sz="2187" dirty="0"/>
          </a:p>
        </p:txBody>
      </p:sp>
      <p:sp>
        <p:nvSpPr>
          <p:cNvPr id="9" name="Text 6"/>
          <p:cNvSpPr/>
          <p:nvPr/>
        </p:nvSpPr>
        <p:spPr>
          <a:xfrm>
            <a:off x="5212913" y="3967996"/>
            <a:ext cx="3820001" cy="1777008"/>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Providing comprehensive information about the diverse range of services offered by Social Enhance, catering to various digital needs.</a:t>
            </a:r>
            <a:endParaRPr lang="en-US" sz="1750" dirty="0"/>
          </a:p>
        </p:txBody>
      </p:sp>
      <p:sp>
        <p:nvSpPr>
          <p:cNvPr id="10" name="Shape 7"/>
          <p:cNvSpPr/>
          <p:nvPr/>
        </p:nvSpPr>
        <p:spPr>
          <a:xfrm>
            <a:off x="9255085" y="3411260"/>
            <a:ext cx="499943" cy="499943"/>
          </a:xfrm>
          <a:prstGeom prst="roundRect">
            <a:avLst>
              <a:gd name="adj" fmla="val 26667"/>
            </a:avLst>
          </a:prstGeom>
          <a:solidFill>
            <a:srgbClr val="E4E4ED"/>
          </a:solidFill>
          <a:ln/>
        </p:spPr>
      </p:sp>
      <p:sp>
        <p:nvSpPr>
          <p:cNvPr id="11" name="Text 8"/>
          <p:cNvSpPr/>
          <p:nvPr/>
        </p:nvSpPr>
        <p:spPr>
          <a:xfrm>
            <a:off x="9417368" y="3452932"/>
            <a:ext cx="175260" cy="416481"/>
          </a:xfrm>
          <a:prstGeom prst="rect">
            <a:avLst/>
          </a:prstGeom>
          <a:noFill/>
          <a:ln/>
        </p:spPr>
        <p:txBody>
          <a:bodyPr wrap="none" rtlCol="0" anchor="t"/>
          <a:lstStyle/>
          <a:p>
            <a:pPr marL="0" indent="0" algn="ctr">
              <a:lnSpc>
                <a:spcPts val="3281"/>
              </a:lnSpc>
              <a:buNone/>
            </a:pPr>
            <a:r>
              <a:rPr lang="en-US" sz="2624" b="1" dirty="0">
                <a:solidFill>
                  <a:srgbClr val="101014"/>
                </a:solidFill>
                <a:latin typeface="Playfair Display" pitchFamily="34" charset="0"/>
                <a:ea typeface="Playfair Display" pitchFamily="34" charset="-122"/>
                <a:cs typeface="Playfair Display" pitchFamily="34" charset="-120"/>
              </a:rPr>
              <a:t>2</a:t>
            </a:r>
            <a:endParaRPr lang="en-US" sz="2624" dirty="0"/>
          </a:p>
        </p:txBody>
      </p:sp>
      <p:sp>
        <p:nvSpPr>
          <p:cNvPr id="12" name="Text 9"/>
          <p:cNvSpPr/>
          <p:nvPr/>
        </p:nvSpPr>
        <p:spPr>
          <a:xfrm>
            <a:off x="9977199" y="3487579"/>
            <a:ext cx="282702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Values Representation</a:t>
            </a:r>
            <a:endParaRPr lang="en-US" sz="2187" dirty="0"/>
          </a:p>
        </p:txBody>
      </p:sp>
      <p:sp>
        <p:nvSpPr>
          <p:cNvPr id="13" name="Text 10"/>
          <p:cNvSpPr/>
          <p:nvPr/>
        </p:nvSpPr>
        <p:spPr>
          <a:xfrm>
            <a:off x="9977199" y="3967996"/>
            <a:ext cx="3820001" cy="1421606"/>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Showcasing the core values and ethos of Social Enhance through informative content that resonates with the audience.</a:t>
            </a:r>
            <a:endParaRPr lang="en-US" sz="1750" dirty="0"/>
          </a:p>
        </p:txBody>
      </p:sp>
      <p:sp>
        <p:nvSpPr>
          <p:cNvPr id="14" name="Shape 11"/>
          <p:cNvSpPr/>
          <p:nvPr/>
        </p:nvSpPr>
        <p:spPr>
          <a:xfrm>
            <a:off x="4490799" y="6140768"/>
            <a:ext cx="499943" cy="499943"/>
          </a:xfrm>
          <a:prstGeom prst="roundRect">
            <a:avLst>
              <a:gd name="adj" fmla="val 26667"/>
            </a:avLst>
          </a:prstGeom>
          <a:solidFill>
            <a:srgbClr val="E4E4ED"/>
          </a:solidFill>
          <a:ln/>
        </p:spPr>
      </p:sp>
      <p:sp>
        <p:nvSpPr>
          <p:cNvPr id="15" name="Text 12"/>
          <p:cNvSpPr/>
          <p:nvPr/>
        </p:nvSpPr>
        <p:spPr>
          <a:xfrm>
            <a:off x="4660702" y="6182439"/>
            <a:ext cx="160020" cy="416481"/>
          </a:xfrm>
          <a:prstGeom prst="rect">
            <a:avLst/>
          </a:prstGeom>
          <a:noFill/>
          <a:ln/>
        </p:spPr>
        <p:txBody>
          <a:bodyPr wrap="none" rtlCol="0" anchor="t"/>
          <a:lstStyle/>
          <a:p>
            <a:pPr marL="0" indent="0" algn="ctr">
              <a:lnSpc>
                <a:spcPts val="3281"/>
              </a:lnSpc>
              <a:buNone/>
            </a:pPr>
            <a:r>
              <a:rPr lang="en-US" sz="2624" b="1" dirty="0">
                <a:solidFill>
                  <a:srgbClr val="101014"/>
                </a:solidFill>
                <a:latin typeface="Playfair Display" pitchFamily="34" charset="0"/>
                <a:ea typeface="Playfair Display" pitchFamily="34" charset="-122"/>
                <a:cs typeface="Playfair Display" pitchFamily="34" charset="-120"/>
              </a:rPr>
              <a:t>3</a:t>
            </a:r>
            <a:endParaRPr lang="en-US" sz="2624" dirty="0"/>
          </a:p>
        </p:txBody>
      </p:sp>
      <p:sp>
        <p:nvSpPr>
          <p:cNvPr id="16" name="Text 13"/>
          <p:cNvSpPr/>
          <p:nvPr/>
        </p:nvSpPr>
        <p:spPr>
          <a:xfrm>
            <a:off x="5212913" y="6217087"/>
            <a:ext cx="2221944"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Success Stories</a:t>
            </a:r>
            <a:endParaRPr lang="en-US" sz="2187" dirty="0"/>
          </a:p>
        </p:txBody>
      </p:sp>
      <p:sp>
        <p:nvSpPr>
          <p:cNvPr id="17" name="Text 14"/>
          <p:cNvSpPr/>
          <p:nvPr/>
        </p:nvSpPr>
        <p:spPr>
          <a:xfrm>
            <a:off x="5212913" y="6697504"/>
            <a:ext cx="8584287" cy="710803"/>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Highlighting success stories and case studies to demonstrate the impact of Social Enhance's services and solutions.</a:t>
            </a:r>
            <a:endParaRPr lang="en-US" sz="1750" dirty="0"/>
          </a:p>
        </p:txBody>
      </p:sp>
      <p:pic>
        <p:nvPicPr>
          <p:cNvPr id="19" name="Picture 18"/>
          <p:cNvPicPr>
            <a:picLocks noChangeAspect="1"/>
          </p:cNvPicPr>
          <p:nvPr/>
        </p:nvPicPr>
        <p:blipFill>
          <a:blip r:embed="rId4"/>
          <a:stretch>
            <a:fillRect/>
          </a:stretch>
        </p:blipFill>
        <p:spPr>
          <a:xfrm>
            <a:off x="1" y="1"/>
            <a:ext cx="707893" cy="323849"/>
          </a:xfrm>
          <a:prstGeom prst="rect">
            <a:avLst/>
          </a:prstGeom>
        </p:spPr>
      </p:pic>
      <p:pic>
        <p:nvPicPr>
          <p:cNvPr id="22" name="Picture 21"/>
          <p:cNvPicPr>
            <a:picLocks noChangeAspect="1"/>
          </p:cNvPicPr>
          <p:nvPr/>
        </p:nvPicPr>
        <p:blipFill>
          <a:blip r:embed="rId5"/>
          <a:stretch>
            <a:fillRect/>
          </a:stretch>
        </p:blipFill>
        <p:spPr>
          <a:xfrm>
            <a:off x="-31555" y="1"/>
            <a:ext cx="3720709" cy="3967997"/>
          </a:xfrm>
          <a:prstGeom prst="rect">
            <a:avLst/>
          </a:prstGeom>
        </p:spPr>
      </p:pic>
      <p:pic>
        <p:nvPicPr>
          <p:cNvPr id="23" name="Picture 22"/>
          <p:cNvPicPr>
            <a:picLocks noChangeAspect="1"/>
          </p:cNvPicPr>
          <p:nvPr/>
        </p:nvPicPr>
        <p:blipFill>
          <a:blip r:embed="rId6"/>
          <a:stretch>
            <a:fillRect/>
          </a:stretch>
        </p:blipFill>
        <p:spPr>
          <a:xfrm>
            <a:off x="-28012" y="3911203"/>
            <a:ext cx="3685611" cy="4318397"/>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sp>
        <p:nvSpPr>
          <p:cNvPr id="4" name="Text 2"/>
          <p:cNvSpPr/>
          <p:nvPr/>
        </p:nvSpPr>
        <p:spPr>
          <a:xfrm>
            <a:off x="2635925" y="543044"/>
            <a:ext cx="9358551" cy="1231344"/>
          </a:xfrm>
          <a:prstGeom prst="rect">
            <a:avLst/>
          </a:prstGeom>
          <a:noFill/>
          <a:ln/>
        </p:spPr>
        <p:txBody>
          <a:bodyPr wrap="square" rtlCol="0" anchor="t"/>
          <a:lstStyle/>
          <a:p>
            <a:pPr marL="0" indent="0">
              <a:lnSpc>
                <a:spcPts val="4848"/>
              </a:lnSpc>
              <a:buNone/>
            </a:pPr>
            <a:r>
              <a:rPr lang="en-US" sz="3878" b="1" dirty="0">
                <a:solidFill>
                  <a:srgbClr val="101014"/>
                </a:solidFill>
                <a:latin typeface="Playfair Display" pitchFamily="34" charset="0"/>
                <a:ea typeface="Playfair Display" pitchFamily="34" charset="-122"/>
                <a:cs typeface="Playfair Display" pitchFamily="34" charset="-120"/>
              </a:rPr>
              <a:t>Engagement Features: Encouraging Visitor Interaction</a:t>
            </a:r>
            <a:endParaRPr lang="en-US" sz="3878" dirty="0"/>
          </a:p>
        </p:txBody>
      </p:sp>
      <p:sp>
        <p:nvSpPr>
          <p:cNvPr id="5" name="Text 3"/>
          <p:cNvSpPr/>
          <p:nvPr/>
        </p:nvSpPr>
        <p:spPr>
          <a:xfrm>
            <a:off x="2635925" y="2266831"/>
            <a:ext cx="2255520" cy="307777"/>
          </a:xfrm>
          <a:prstGeom prst="rect">
            <a:avLst/>
          </a:prstGeom>
          <a:noFill/>
          <a:ln/>
        </p:spPr>
        <p:txBody>
          <a:bodyPr wrap="none" rtlCol="0" anchor="t"/>
          <a:lstStyle/>
          <a:p>
            <a:pPr marL="0" indent="0">
              <a:lnSpc>
                <a:spcPts val="2424"/>
              </a:lnSpc>
              <a:buNone/>
            </a:pPr>
            <a:r>
              <a:rPr lang="en-US" sz="1939" b="1" dirty="0">
                <a:solidFill>
                  <a:srgbClr val="101014"/>
                </a:solidFill>
                <a:latin typeface="Playfair Display" pitchFamily="34" charset="0"/>
                <a:ea typeface="Playfair Display" pitchFamily="34" charset="-122"/>
                <a:cs typeface="Playfair Display" pitchFamily="34" charset="-120"/>
              </a:rPr>
              <a:t>Interactive Features</a:t>
            </a:r>
            <a:endParaRPr lang="en-US" sz="1939" dirty="0"/>
          </a:p>
        </p:txBody>
      </p:sp>
      <p:sp>
        <p:nvSpPr>
          <p:cNvPr id="6" name="Text 4"/>
          <p:cNvSpPr/>
          <p:nvPr/>
        </p:nvSpPr>
        <p:spPr>
          <a:xfrm>
            <a:off x="2635925" y="2771537"/>
            <a:ext cx="2798802" cy="1891665"/>
          </a:xfrm>
          <a:prstGeom prst="rect">
            <a:avLst/>
          </a:prstGeom>
          <a:noFill/>
          <a:ln/>
        </p:spPr>
        <p:txBody>
          <a:bodyPr wrap="square" rtlCol="0" anchor="t"/>
          <a:lstStyle/>
          <a:p>
            <a:pPr marL="0" indent="0">
              <a:lnSpc>
                <a:spcPts val="2482"/>
              </a:lnSpc>
              <a:buNone/>
            </a:pPr>
            <a:r>
              <a:rPr lang="en-US" sz="1551" dirty="0">
                <a:solidFill>
                  <a:srgbClr val="39393C"/>
                </a:solidFill>
                <a:latin typeface="Open Sans" pitchFamily="34" charset="0"/>
                <a:ea typeface="Open Sans" pitchFamily="34" charset="-122"/>
                <a:cs typeface="Open Sans" pitchFamily="34" charset="-120"/>
              </a:rPr>
              <a:t>Implementing interactive elements that encourage visitor interaction, feedback, and inquiries, fostering a sense of community and engagement.</a:t>
            </a:r>
            <a:endParaRPr lang="en-US" sz="1551" dirty="0"/>
          </a:p>
        </p:txBody>
      </p:sp>
      <p:sp>
        <p:nvSpPr>
          <p:cNvPr id="10" name="Text 6"/>
          <p:cNvSpPr/>
          <p:nvPr/>
        </p:nvSpPr>
        <p:spPr>
          <a:xfrm>
            <a:off x="5922883" y="2828330"/>
            <a:ext cx="2798802" cy="1891665"/>
          </a:xfrm>
          <a:prstGeom prst="rect">
            <a:avLst/>
          </a:prstGeom>
          <a:noFill/>
          <a:ln/>
        </p:spPr>
        <p:txBody>
          <a:bodyPr wrap="square" rtlCol="0" anchor="t"/>
          <a:lstStyle/>
          <a:p>
            <a:pPr marL="0" indent="0">
              <a:lnSpc>
                <a:spcPts val="2482"/>
              </a:lnSpc>
              <a:buNone/>
            </a:pPr>
            <a:r>
              <a:rPr lang="en-US" sz="1551" dirty="0">
                <a:solidFill>
                  <a:srgbClr val="39393C"/>
                </a:solidFill>
                <a:latin typeface="Open Sans" pitchFamily="34" charset="0"/>
                <a:ea typeface="Open Sans" pitchFamily="34" charset="-122"/>
                <a:cs typeface="Open Sans" pitchFamily="34" charset="-120"/>
              </a:rPr>
              <a:t>Providing accessible platforms for visitors to share feedback, enabling Social Enhance to understand and respond to their needs more effectively.</a:t>
            </a:r>
            <a:endParaRPr lang="en-US" sz="1551" dirty="0"/>
          </a:p>
        </p:txBody>
      </p:sp>
      <p:sp>
        <p:nvSpPr>
          <p:cNvPr id="11" name="Text 7"/>
          <p:cNvSpPr/>
          <p:nvPr/>
        </p:nvSpPr>
        <p:spPr>
          <a:xfrm>
            <a:off x="9209842" y="2266831"/>
            <a:ext cx="2179320" cy="307777"/>
          </a:xfrm>
          <a:prstGeom prst="rect">
            <a:avLst/>
          </a:prstGeom>
          <a:noFill/>
          <a:ln/>
        </p:spPr>
        <p:txBody>
          <a:bodyPr wrap="none" rtlCol="0" anchor="t"/>
          <a:lstStyle/>
          <a:p>
            <a:pPr marL="0" indent="0">
              <a:lnSpc>
                <a:spcPts val="2424"/>
              </a:lnSpc>
              <a:buNone/>
            </a:pPr>
            <a:r>
              <a:rPr lang="en-US" sz="1939" b="1" dirty="0">
                <a:solidFill>
                  <a:srgbClr val="101014"/>
                </a:solidFill>
                <a:latin typeface="Playfair Display" pitchFamily="34" charset="0"/>
                <a:ea typeface="Playfair Display" pitchFamily="34" charset="-122"/>
                <a:cs typeface="Playfair Display" pitchFamily="34" charset="-120"/>
              </a:rPr>
              <a:t>Inquiries Channels</a:t>
            </a:r>
            <a:endParaRPr lang="en-US" sz="1939" dirty="0"/>
          </a:p>
        </p:txBody>
      </p:sp>
      <p:sp>
        <p:nvSpPr>
          <p:cNvPr id="12" name="Text 8"/>
          <p:cNvSpPr/>
          <p:nvPr/>
        </p:nvSpPr>
        <p:spPr>
          <a:xfrm>
            <a:off x="9209842" y="2771537"/>
            <a:ext cx="2798802" cy="1576388"/>
          </a:xfrm>
          <a:prstGeom prst="rect">
            <a:avLst/>
          </a:prstGeom>
          <a:noFill/>
          <a:ln/>
        </p:spPr>
        <p:txBody>
          <a:bodyPr wrap="square" rtlCol="0" anchor="t"/>
          <a:lstStyle/>
          <a:p>
            <a:pPr marL="0" indent="0">
              <a:lnSpc>
                <a:spcPts val="2482"/>
              </a:lnSpc>
              <a:buNone/>
            </a:pPr>
            <a:r>
              <a:rPr lang="en-US" sz="1551" dirty="0">
                <a:solidFill>
                  <a:srgbClr val="39393C"/>
                </a:solidFill>
                <a:latin typeface="Open Sans" pitchFamily="34" charset="0"/>
                <a:ea typeface="Open Sans" pitchFamily="34" charset="-122"/>
                <a:cs typeface="Open Sans" pitchFamily="34" charset="-120"/>
              </a:rPr>
              <a:t>Establishing seamless inquiry channels that allow visitors to connect with the company and seek further information or assistance.</a:t>
            </a:r>
            <a:endParaRPr lang="en-US" sz="1551" dirty="0"/>
          </a:p>
        </p:txBody>
      </p:sp>
      <p:pic>
        <p:nvPicPr>
          <p:cNvPr id="14" name="Picture 13"/>
          <p:cNvPicPr>
            <a:picLocks noChangeAspect="1"/>
          </p:cNvPicPr>
          <p:nvPr/>
        </p:nvPicPr>
        <p:blipFill>
          <a:blip r:embed="rId3"/>
          <a:stretch>
            <a:fillRect/>
          </a:stretch>
        </p:blipFill>
        <p:spPr>
          <a:xfrm>
            <a:off x="3705209" y="5126233"/>
            <a:ext cx="7234150" cy="2955612"/>
          </a:xfrm>
          <a:prstGeom prst="rect">
            <a:avLst/>
          </a:prstGeom>
        </p:spPr>
      </p:pic>
      <p:sp>
        <p:nvSpPr>
          <p:cNvPr id="15" name="Text 7"/>
          <p:cNvSpPr/>
          <p:nvPr/>
        </p:nvSpPr>
        <p:spPr>
          <a:xfrm>
            <a:off x="5922883" y="2237419"/>
            <a:ext cx="2179320" cy="307777"/>
          </a:xfrm>
          <a:prstGeom prst="rect">
            <a:avLst/>
          </a:prstGeom>
          <a:noFill/>
          <a:ln/>
        </p:spPr>
        <p:txBody>
          <a:bodyPr wrap="none" rtlCol="0" anchor="t"/>
          <a:lstStyle/>
          <a:p>
            <a:pPr marL="0" indent="0">
              <a:lnSpc>
                <a:spcPts val="2424"/>
              </a:lnSpc>
              <a:buNone/>
            </a:pPr>
            <a:r>
              <a:rPr lang="en-US" sz="1939" b="1" dirty="0" smtClean="0">
                <a:solidFill>
                  <a:srgbClr val="101014"/>
                </a:solidFill>
                <a:latin typeface="Playfair Display" pitchFamily="34" charset="0"/>
                <a:ea typeface="Playfair Display" pitchFamily="34" charset="-122"/>
                <a:cs typeface="Playfair Display" pitchFamily="34" charset="-120"/>
              </a:rPr>
              <a:t>Contact Mechanism</a:t>
            </a:r>
            <a:endParaRPr lang="en-US" sz="1939"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30791"/>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3657600" cy="8230791"/>
          </a:xfrm>
          <a:prstGeom prst="rect">
            <a:avLst/>
          </a:prstGeom>
        </p:spPr>
      </p:pic>
      <p:sp>
        <p:nvSpPr>
          <p:cNvPr id="5" name="Text 2"/>
          <p:cNvSpPr/>
          <p:nvPr/>
        </p:nvSpPr>
        <p:spPr>
          <a:xfrm>
            <a:off x="4486156" y="607576"/>
            <a:ext cx="9315688" cy="1381125"/>
          </a:xfrm>
          <a:prstGeom prst="rect">
            <a:avLst/>
          </a:prstGeom>
          <a:noFill/>
          <a:ln/>
        </p:spPr>
        <p:txBody>
          <a:bodyPr wrap="square" rtlCol="0" anchor="t"/>
          <a:lstStyle/>
          <a:p>
            <a:pPr marL="0" indent="0">
              <a:lnSpc>
                <a:spcPts val="5437"/>
              </a:lnSpc>
              <a:buNone/>
            </a:pPr>
            <a:r>
              <a:rPr lang="en-US" sz="4350" b="1" dirty="0">
                <a:solidFill>
                  <a:srgbClr val="101014"/>
                </a:solidFill>
                <a:latin typeface="Playfair Display" pitchFamily="34" charset="0"/>
                <a:ea typeface="Playfair Display" pitchFamily="34" charset="-122"/>
                <a:cs typeface="Playfair Display" pitchFamily="34" charset="-120"/>
              </a:rPr>
              <a:t>Responsive Design: Accessibility Across Devices</a:t>
            </a:r>
            <a:endParaRPr lang="en-US" sz="4350" dirty="0"/>
          </a:p>
        </p:txBody>
      </p:sp>
      <p:pic>
        <p:nvPicPr>
          <p:cNvPr id="6" name="Image 1" descr="preencoded.png"/>
          <p:cNvPicPr>
            <a:picLocks noChangeAspect="1"/>
          </p:cNvPicPr>
          <p:nvPr/>
        </p:nvPicPr>
        <p:blipFill>
          <a:blip r:embed="rId4"/>
          <a:stretch>
            <a:fillRect/>
          </a:stretch>
        </p:blipFill>
        <p:spPr>
          <a:xfrm>
            <a:off x="4486156" y="2320052"/>
            <a:ext cx="1104781" cy="1767721"/>
          </a:xfrm>
          <a:prstGeom prst="rect">
            <a:avLst/>
          </a:prstGeom>
        </p:spPr>
      </p:pic>
      <p:sp>
        <p:nvSpPr>
          <p:cNvPr id="7" name="Text 3"/>
          <p:cNvSpPr/>
          <p:nvPr/>
        </p:nvSpPr>
        <p:spPr>
          <a:xfrm>
            <a:off x="5922288" y="2540913"/>
            <a:ext cx="3482340" cy="345281"/>
          </a:xfrm>
          <a:prstGeom prst="rect">
            <a:avLst/>
          </a:prstGeom>
          <a:noFill/>
          <a:ln/>
        </p:spPr>
        <p:txBody>
          <a:bodyPr wrap="none" rtlCol="0" anchor="t"/>
          <a:lstStyle/>
          <a:p>
            <a:pPr marL="0" indent="0" algn="l">
              <a:lnSpc>
                <a:spcPts val="2719"/>
              </a:lnSpc>
              <a:buNone/>
            </a:pPr>
            <a:r>
              <a:rPr lang="en-US" sz="2175" b="1" dirty="0">
                <a:solidFill>
                  <a:srgbClr val="101014"/>
                </a:solidFill>
                <a:latin typeface="Playfair Display" pitchFamily="34" charset="0"/>
                <a:ea typeface="Playfair Display" pitchFamily="34" charset="-122"/>
                <a:cs typeface="Playfair Display" pitchFamily="34" charset="-120"/>
              </a:rPr>
              <a:t>Multi-Device Compatibility</a:t>
            </a:r>
            <a:endParaRPr lang="en-US" sz="2175" dirty="0"/>
          </a:p>
        </p:txBody>
      </p:sp>
      <p:sp>
        <p:nvSpPr>
          <p:cNvPr id="8" name="Text 4"/>
          <p:cNvSpPr/>
          <p:nvPr/>
        </p:nvSpPr>
        <p:spPr>
          <a:xfrm>
            <a:off x="5922288" y="3018711"/>
            <a:ext cx="7879556" cy="706993"/>
          </a:xfrm>
          <a:prstGeom prst="rect">
            <a:avLst/>
          </a:prstGeom>
          <a:noFill/>
          <a:ln/>
        </p:spPr>
        <p:txBody>
          <a:bodyPr wrap="square" rtlCol="0" anchor="t"/>
          <a:lstStyle/>
          <a:p>
            <a:pPr marL="0" indent="0" algn="l">
              <a:lnSpc>
                <a:spcPts val="2784"/>
              </a:lnSpc>
              <a:buNone/>
            </a:pPr>
            <a:r>
              <a:rPr lang="en-US" sz="1740" dirty="0">
                <a:solidFill>
                  <a:srgbClr val="39393C"/>
                </a:solidFill>
                <a:latin typeface="Open Sans" pitchFamily="34" charset="0"/>
                <a:ea typeface="Open Sans" pitchFamily="34" charset="-122"/>
                <a:cs typeface="Open Sans" pitchFamily="34" charset="-120"/>
              </a:rPr>
              <a:t>Ensuring the website is accessible and fully functional across various devices, from desktop computers to smartphones and tablets.</a:t>
            </a:r>
            <a:endParaRPr lang="en-US" sz="1740" dirty="0"/>
          </a:p>
        </p:txBody>
      </p:sp>
      <p:pic>
        <p:nvPicPr>
          <p:cNvPr id="9" name="Image 2" descr="preencoded.png"/>
          <p:cNvPicPr>
            <a:picLocks noChangeAspect="1"/>
          </p:cNvPicPr>
          <p:nvPr/>
        </p:nvPicPr>
        <p:blipFill>
          <a:blip r:embed="rId5"/>
          <a:stretch>
            <a:fillRect/>
          </a:stretch>
        </p:blipFill>
        <p:spPr>
          <a:xfrm>
            <a:off x="4486156" y="4087773"/>
            <a:ext cx="1104781" cy="1767721"/>
          </a:xfrm>
          <a:prstGeom prst="rect">
            <a:avLst/>
          </a:prstGeom>
        </p:spPr>
      </p:pic>
      <p:sp>
        <p:nvSpPr>
          <p:cNvPr id="10" name="Text 5"/>
          <p:cNvSpPr/>
          <p:nvPr/>
        </p:nvSpPr>
        <p:spPr>
          <a:xfrm>
            <a:off x="5922288" y="4308634"/>
            <a:ext cx="3695700" cy="345281"/>
          </a:xfrm>
          <a:prstGeom prst="rect">
            <a:avLst/>
          </a:prstGeom>
          <a:noFill/>
          <a:ln/>
        </p:spPr>
        <p:txBody>
          <a:bodyPr wrap="none" rtlCol="0" anchor="t"/>
          <a:lstStyle/>
          <a:p>
            <a:pPr marL="0" indent="0" algn="l">
              <a:lnSpc>
                <a:spcPts val="2719"/>
              </a:lnSpc>
              <a:buNone/>
            </a:pPr>
            <a:r>
              <a:rPr lang="en-US" sz="2175" b="1" dirty="0">
                <a:solidFill>
                  <a:srgbClr val="101014"/>
                </a:solidFill>
                <a:latin typeface="Playfair Display" pitchFamily="34" charset="0"/>
                <a:ea typeface="Playfair Display" pitchFamily="34" charset="-122"/>
                <a:cs typeface="Playfair Display" pitchFamily="34" charset="-120"/>
              </a:rPr>
              <a:t>Cross-Platform Performance</a:t>
            </a:r>
            <a:endParaRPr lang="en-US" sz="2175" dirty="0"/>
          </a:p>
        </p:txBody>
      </p:sp>
      <p:sp>
        <p:nvSpPr>
          <p:cNvPr id="11" name="Text 6"/>
          <p:cNvSpPr/>
          <p:nvPr/>
        </p:nvSpPr>
        <p:spPr>
          <a:xfrm>
            <a:off x="5922288" y="4786432"/>
            <a:ext cx="7879556" cy="706993"/>
          </a:xfrm>
          <a:prstGeom prst="rect">
            <a:avLst/>
          </a:prstGeom>
          <a:noFill/>
          <a:ln/>
        </p:spPr>
        <p:txBody>
          <a:bodyPr wrap="square" rtlCol="0" anchor="t"/>
          <a:lstStyle/>
          <a:p>
            <a:pPr marL="0" indent="0" algn="l">
              <a:lnSpc>
                <a:spcPts val="2784"/>
              </a:lnSpc>
              <a:buNone/>
            </a:pPr>
            <a:r>
              <a:rPr lang="en-US" sz="1740" dirty="0">
                <a:solidFill>
                  <a:srgbClr val="39393C"/>
                </a:solidFill>
                <a:latin typeface="Open Sans" pitchFamily="34" charset="0"/>
                <a:ea typeface="Open Sans" pitchFamily="34" charset="-122"/>
                <a:cs typeface="Open Sans" pitchFamily="34" charset="-120"/>
              </a:rPr>
              <a:t>Optimizing the website's performance to ensure a consistent and high-quality user experience across different platforms and screen sizes.</a:t>
            </a:r>
            <a:endParaRPr lang="en-US" sz="1740" dirty="0"/>
          </a:p>
        </p:txBody>
      </p:sp>
      <p:pic>
        <p:nvPicPr>
          <p:cNvPr id="12" name="Image 3" descr="preencoded.png"/>
          <p:cNvPicPr>
            <a:picLocks noChangeAspect="1"/>
          </p:cNvPicPr>
          <p:nvPr/>
        </p:nvPicPr>
        <p:blipFill>
          <a:blip r:embed="rId6"/>
          <a:stretch>
            <a:fillRect/>
          </a:stretch>
        </p:blipFill>
        <p:spPr>
          <a:xfrm>
            <a:off x="4486156" y="5855494"/>
            <a:ext cx="1104781" cy="1767721"/>
          </a:xfrm>
          <a:prstGeom prst="rect">
            <a:avLst/>
          </a:prstGeom>
        </p:spPr>
      </p:pic>
      <p:sp>
        <p:nvSpPr>
          <p:cNvPr id="13" name="Text 7"/>
          <p:cNvSpPr/>
          <p:nvPr/>
        </p:nvSpPr>
        <p:spPr>
          <a:xfrm>
            <a:off x="5922288" y="6076355"/>
            <a:ext cx="2209681" cy="345281"/>
          </a:xfrm>
          <a:prstGeom prst="rect">
            <a:avLst/>
          </a:prstGeom>
          <a:noFill/>
          <a:ln/>
        </p:spPr>
        <p:txBody>
          <a:bodyPr wrap="none" rtlCol="0" anchor="t"/>
          <a:lstStyle/>
          <a:p>
            <a:pPr marL="0" indent="0" algn="l">
              <a:lnSpc>
                <a:spcPts val="2719"/>
              </a:lnSpc>
              <a:buNone/>
            </a:pPr>
            <a:r>
              <a:rPr lang="en-US" sz="2175" b="1" dirty="0">
                <a:solidFill>
                  <a:srgbClr val="101014"/>
                </a:solidFill>
                <a:latin typeface="Playfair Display" pitchFamily="34" charset="0"/>
                <a:ea typeface="Playfair Display" pitchFamily="34" charset="-122"/>
                <a:cs typeface="Playfair Display" pitchFamily="34" charset="-120"/>
              </a:rPr>
              <a:t>Adaptive Layouts</a:t>
            </a:r>
            <a:endParaRPr lang="en-US" sz="2175" dirty="0"/>
          </a:p>
        </p:txBody>
      </p:sp>
      <p:sp>
        <p:nvSpPr>
          <p:cNvPr id="14" name="Text 8"/>
          <p:cNvSpPr/>
          <p:nvPr/>
        </p:nvSpPr>
        <p:spPr>
          <a:xfrm>
            <a:off x="5922288" y="6554153"/>
            <a:ext cx="7879556" cy="706993"/>
          </a:xfrm>
          <a:prstGeom prst="rect">
            <a:avLst/>
          </a:prstGeom>
          <a:noFill/>
          <a:ln/>
        </p:spPr>
        <p:txBody>
          <a:bodyPr wrap="square" rtlCol="0" anchor="t"/>
          <a:lstStyle/>
          <a:p>
            <a:pPr marL="0" indent="0" algn="l">
              <a:lnSpc>
                <a:spcPts val="2784"/>
              </a:lnSpc>
              <a:buNone/>
            </a:pPr>
            <a:r>
              <a:rPr lang="en-US" sz="1740" dirty="0">
                <a:solidFill>
                  <a:srgbClr val="39393C"/>
                </a:solidFill>
                <a:latin typeface="Open Sans" pitchFamily="34" charset="0"/>
                <a:ea typeface="Open Sans" pitchFamily="34" charset="-122"/>
                <a:cs typeface="Open Sans" pitchFamily="34" charset="-120"/>
              </a:rPr>
              <a:t>Implementing adaptive layouts and flexible design elements to maintain functionality and visual appeal across diverse devices.</a:t>
            </a:r>
            <a:endParaRPr lang="en-US" sz="1740" dirty="0"/>
          </a:p>
        </p:txBody>
      </p:sp>
      <p:pic>
        <p:nvPicPr>
          <p:cNvPr id="19" name="Picture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1191"/>
            <a:ext cx="3657600" cy="82296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406015"/>
            <a:ext cx="7477601" cy="1388745"/>
          </a:xfrm>
          <a:prstGeom prst="rect">
            <a:avLst/>
          </a:prstGeom>
          <a:noFill/>
          <a:ln/>
        </p:spPr>
        <p:txBody>
          <a:bodyPr wrap="squar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Technological Tools: Visual Studio 2023 &amp; Web Browser</a:t>
            </a:r>
            <a:endParaRPr lang="en-US" sz="4374" dirty="0"/>
          </a:p>
        </p:txBody>
      </p:sp>
      <p:sp>
        <p:nvSpPr>
          <p:cNvPr id="6" name="Text 3"/>
          <p:cNvSpPr/>
          <p:nvPr/>
        </p:nvSpPr>
        <p:spPr>
          <a:xfrm>
            <a:off x="6319599" y="4442698"/>
            <a:ext cx="7477601" cy="1066205"/>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Utilizing advanced technological tools including Visual Studio 2023 for robust web development and the powerful Chrome web browser to ensure optimal website performance and compatibility.</a:t>
            </a:r>
            <a:endParaRPr lang="en-US" sz="175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584496"/>
            <a:ext cx="10554414" cy="2083118"/>
          </a:xfrm>
          <a:prstGeom prst="rect">
            <a:avLst/>
          </a:prstGeom>
          <a:noFill/>
          <a:ln/>
        </p:spPr>
        <p:txBody>
          <a:bodyPr wrap="squar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Division of Work: Contributions by Mr. Zuhad Ahmed and Mr. Muhammad Armaghan Qazi</a:t>
            </a:r>
            <a:endParaRPr lang="en-US" sz="4374" dirty="0"/>
          </a:p>
        </p:txBody>
      </p:sp>
      <p:sp>
        <p:nvSpPr>
          <p:cNvPr id="6" name="Text 3"/>
          <p:cNvSpPr/>
          <p:nvPr/>
        </p:nvSpPr>
        <p:spPr>
          <a:xfrm>
            <a:off x="2037993" y="6000869"/>
            <a:ext cx="10554414" cy="1421606"/>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The HTML and partial CSS work for the website will be undertaken by Mr. Zuhad Ahmed, ensuring a strong foundation for layout and visual elements. Additionally, Mr. Muhammad Armaghan Qazi will handle the JavaScript programming and contribute to refining the CSS code for a seamless and dynamic user experience.</a:t>
            </a:r>
            <a:endParaRPr lang="en-US" sz="175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373511"/>
            <a:ext cx="7477601" cy="2083118"/>
          </a:xfrm>
          <a:prstGeom prst="rect">
            <a:avLst/>
          </a:prstGeom>
          <a:noFill/>
          <a:ln/>
        </p:spPr>
        <p:txBody>
          <a:bodyPr wrap="squar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Visionary Branding: Elevating Online Experiences</a:t>
            </a:r>
            <a:endParaRPr lang="en-US" sz="4374" dirty="0"/>
          </a:p>
        </p:txBody>
      </p:sp>
      <p:sp>
        <p:nvSpPr>
          <p:cNvPr id="6" name="Text 3"/>
          <p:cNvSpPr/>
          <p:nvPr/>
        </p:nvSpPr>
        <p:spPr>
          <a:xfrm>
            <a:off x="6319599" y="4789884"/>
            <a:ext cx="7477601" cy="1066205"/>
          </a:xfrm>
          <a:prstGeom prst="rect">
            <a:avLst/>
          </a:prstGeom>
          <a:noFill/>
          <a:ln/>
        </p:spPr>
        <p:txBody>
          <a:bodyPr wrap="square" rtlCol="0" anchor="t"/>
          <a:lstStyle/>
          <a:p>
            <a:pPr marL="0" indent="0">
              <a:lnSpc>
                <a:spcPts val="2799"/>
              </a:lnSpc>
              <a:buNone/>
            </a:pPr>
            <a:r>
              <a:rPr lang="en-US" sz="1750" dirty="0">
                <a:solidFill>
                  <a:srgbClr val="39393C"/>
                </a:solidFill>
                <a:latin typeface="Open Sans" pitchFamily="34" charset="0"/>
                <a:ea typeface="Open Sans" pitchFamily="34" charset="-122"/>
                <a:cs typeface="Open Sans" pitchFamily="34" charset="-120"/>
              </a:rPr>
              <a:t>Social Enhance's innovative initiatives aim to elevate online experiences, connect communities, and drive meaningful engagement through visionary branding strategies that resonate with the digital audience.</a:t>
            </a:r>
            <a:endParaRPr lang="en-US" sz="175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643</Words>
  <Application>Microsoft Office PowerPoint</Application>
  <PresentationFormat>Custom</PresentationFormat>
  <Paragraphs>61</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Open Sans</vt:lpstr>
      <vt:lpstr>Playfair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zulqarnain</cp:lastModifiedBy>
  <cp:revision>6</cp:revision>
  <dcterms:created xsi:type="dcterms:W3CDTF">2023-12-31T18:53:26Z</dcterms:created>
  <dcterms:modified xsi:type="dcterms:W3CDTF">2023-12-31T19:48:53Z</dcterms:modified>
</cp:coreProperties>
</file>